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Old Standard TT"/>
      <p:regular r:id="rId27"/>
      <p:bold r:id="rId28"/>
      <p: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ldStandardTT-bold.fntdata"/><Relationship Id="rId27"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5166d2490_4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5166d2490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34 seconds, click to show overall platform</a:t>
            </a:r>
            <a:endParaRPr/>
          </a:p>
          <a:p>
            <a:pPr indent="0" lvl="0" marL="0" rtl="0" algn="l">
              <a:spcBef>
                <a:spcPts val="0"/>
              </a:spcBef>
              <a:spcAft>
                <a:spcPts val="0"/>
              </a:spcAft>
              <a:buNone/>
            </a:pPr>
            <a:r>
              <a:rPr lang="en"/>
              <a:t>1:04 seconds click once to vanish overall and load Germany</a:t>
            </a:r>
            <a:endParaRPr/>
          </a:p>
          <a:p>
            <a:pPr indent="0" lvl="0" marL="0" rtl="0" algn="l">
              <a:spcBef>
                <a:spcPts val="0"/>
              </a:spcBef>
              <a:spcAft>
                <a:spcPts val="0"/>
              </a:spcAft>
              <a:buNone/>
            </a:pPr>
            <a:r>
              <a:rPr lang="en"/>
              <a:t>1:40 seconds, click to vanish Germany and load UK</a:t>
            </a:r>
            <a:endParaRPr/>
          </a:p>
          <a:p>
            <a:pPr indent="0" lvl="0" marL="0" rtl="0" algn="l">
              <a:spcBef>
                <a:spcPts val="0"/>
              </a:spcBef>
              <a:spcAft>
                <a:spcPts val="0"/>
              </a:spcAft>
              <a:buNone/>
            </a:pPr>
            <a:r>
              <a:rPr lang="en"/>
              <a:t>1:57 seconds, click to vanish UK and load Canada</a:t>
            </a:r>
            <a:endParaRPr/>
          </a:p>
          <a:p>
            <a:pPr indent="0" lvl="0" marL="0" rtl="0" algn="l">
              <a:spcBef>
                <a:spcPts val="0"/>
              </a:spcBef>
              <a:spcAft>
                <a:spcPts val="0"/>
              </a:spcAft>
              <a:buNone/>
            </a:pPr>
            <a:r>
              <a:rPr lang="en"/>
              <a:t>2:26 seconds, click to vanish Canada and load US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2eecf4bf4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2eecf4bf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2eecf4bf4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2eecf4b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2eecf4bf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2eecf4bf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2eecf4bf4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2eecf4bf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2eecf4bf4_1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2eecf4bf4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2eecf4bf4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2eecf4b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54cebf34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54cebf34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2eecf4b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2eecf4b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“This dataset consists of data collected as a part of a survey among gamers worldwide. The questionnaire asked questions that psychologists generally ask people who are prone to anxiety, social phobia, and less to no life satisfaction. The questionnaire consists of several set of questions as asked as a part of psychological study. The original data was collated by Marian Sauter and Dejan Draschkow.”</a:t>
            </a:r>
            <a:r>
              <a:rPr lang="en" sz="1050">
                <a:solidFill>
                  <a:schemeClr val="dk1"/>
                </a:solidFill>
                <a:highlight>
                  <a:srgbClr val="F8F8F8"/>
                </a:highlight>
              </a:rPr>
              <a:t>The file consists of 55 columns that correspond to every question asked in the questionnaire. Most of the columns correspond to different scoring criteria used in psychology like GAD (General Anxiety Disorder), SWL (Satisfaction with Life) an and SPIN (Social Phobia Inventory) scores. There are a few generic questions about where the people are born and why do they lay online games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54cebf349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54cebf3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54cebf349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54cebf34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54cebf349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54cebf3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54cebf349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54cebf3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54cebf349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54cebf34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54cebf349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54cebf34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hyperlink" Target="http://drive.google.com/file/d/1vZYdYwoeCO3tUi-5YEWxY9H7TgPiJcOY/view"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jpg"/><Relationship Id="rId4" Type="http://schemas.openxmlformats.org/officeDocument/2006/relationships/image" Target="../media/image30.png"/><Relationship Id="rId10" Type="http://schemas.openxmlformats.org/officeDocument/2006/relationships/image" Target="../media/image29.png"/><Relationship Id="rId9" Type="http://schemas.openxmlformats.org/officeDocument/2006/relationships/image" Target="../media/image32.png"/><Relationship Id="rId5" Type="http://schemas.openxmlformats.org/officeDocument/2006/relationships/hyperlink" Target="http://drive.google.com/file/d/1ViOETeRkJmGJKWyk4xLDjxXQRJUHzj9H/view" TargetMode="External"/><Relationship Id="rId6" Type="http://schemas.openxmlformats.org/officeDocument/2006/relationships/image" Target="../media/image17.png"/><Relationship Id="rId7" Type="http://schemas.openxmlformats.org/officeDocument/2006/relationships/image" Target="../media/image37.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3.jpg"/><Relationship Id="rId4" Type="http://schemas.openxmlformats.org/officeDocument/2006/relationships/image" Target="../media/image42.png"/><Relationship Id="rId5" Type="http://schemas.openxmlformats.org/officeDocument/2006/relationships/image" Target="../media/image54.png"/><Relationship Id="rId6"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62.png"/><Relationship Id="rId5" Type="http://schemas.openxmlformats.org/officeDocument/2006/relationships/image" Target="../media/image21.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6.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1298250" y="0"/>
            <a:ext cx="6547500" cy="74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Gaming and Mental Health</a:t>
            </a:r>
            <a:endParaRPr/>
          </a:p>
        </p:txBody>
      </p:sp>
      <p:sp>
        <p:nvSpPr>
          <p:cNvPr id="60" name="Google Shape;60;p13"/>
          <p:cNvSpPr txBox="1"/>
          <p:nvPr>
            <p:ph idx="1" type="subTitle"/>
          </p:nvPr>
        </p:nvSpPr>
        <p:spPr>
          <a:xfrm>
            <a:off x="-24750" y="792950"/>
            <a:ext cx="9193500" cy="7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Ian Arch, Paige Breyfogle, Daniel Buescher, </a:t>
            </a:r>
            <a:endParaRPr>
              <a:solidFill>
                <a:srgbClr val="FFFFFF"/>
              </a:solidFill>
            </a:endParaRPr>
          </a:p>
          <a:p>
            <a:pPr indent="0" lvl="0" marL="0" rtl="0" algn="ctr">
              <a:spcBef>
                <a:spcPts val="0"/>
              </a:spcBef>
              <a:spcAft>
                <a:spcPts val="0"/>
              </a:spcAft>
              <a:buNone/>
            </a:pPr>
            <a:r>
              <a:rPr lang="en">
                <a:solidFill>
                  <a:srgbClr val="FFFFFF"/>
                </a:solidFill>
              </a:rPr>
              <a:t>J.A. Gorman, Andrew Stepanek</a:t>
            </a:r>
            <a:endParaRPr>
              <a:solidFill>
                <a:srgbClr val="FFFFFF"/>
              </a:solidFill>
            </a:endParaRPr>
          </a:p>
        </p:txBody>
      </p:sp>
      <p:pic>
        <p:nvPicPr>
          <p:cNvPr id="61" name="Google Shape;61;p13"/>
          <p:cNvPicPr preferRelativeResize="0"/>
          <p:nvPr/>
        </p:nvPicPr>
        <p:blipFill>
          <a:blip r:embed="rId4">
            <a:alphaModFix/>
          </a:blip>
          <a:stretch>
            <a:fillRect/>
          </a:stretch>
        </p:blipFill>
        <p:spPr>
          <a:xfrm>
            <a:off x="1868715" y="1916250"/>
            <a:ext cx="5406575" cy="3027700"/>
          </a:xfrm>
          <a:prstGeom prst="rect">
            <a:avLst/>
          </a:prstGeom>
          <a:noFill/>
          <a:ln>
            <a:noFill/>
          </a:ln>
        </p:spPr>
      </p:pic>
      <p:pic>
        <p:nvPicPr>
          <p:cNvPr id="62" name="Google Shape;62;p13" title="03 - Legend of Zelda – the Windwaker_ Dragon Roost Island (1).mp3">
            <a:hlinkClick r:id="rId5"/>
          </p:cNvPr>
          <p:cNvPicPr preferRelativeResize="0"/>
          <p:nvPr/>
        </p:nvPicPr>
        <p:blipFill>
          <a:blip r:embed="rId6">
            <a:alphaModFix/>
          </a:blip>
          <a:stretch>
            <a:fillRect/>
          </a:stretch>
        </p:blipFill>
        <p:spPr>
          <a:xfrm>
            <a:off x="160000" y="513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2000"/>
                                        <p:tgtEl>
                                          <p:spTgt spid="60"/>
                                        </p:tgtEl>
                                      </p:cBhvr>
                                    </p:animEffec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par>
                          <p:cTn fill="hold">
                            <p:stCondLst>
                              <p:cond delay="5500"/>
                            </p:stCondLst>
                            <p:childTnLst>
                              <p:par>
                                <p:cTn fill="hold" nodeType="afterEffect" presetClass="exit" presetID="1" presetSubtype="0">
                                  <p:stCondLst>
                                    <p:cond delay="0"/>
                                  </p:stCondLst>
                                  <p:childTnLst>
                                    <p:set>
                                      <p:cBhvr>
                                        <p:cTn dur="1" fill="hold">
                                          <p:stCondLst>
                                            <p:cond delay="1000"/>
                                          </p:stCondLst>
                                        </p:cTn>
                                        <p:tgtEl>
                                          <p:spTgt spid="61"/>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par>
                          <p:cTn fill="hold">
                            <p:stCondLst>
                              <p:cond delay="7500"/>
                            </p:stCondLst>
                            <p:childTnLst>
                              <p:par>
                                <p:cTn fill="hold" nodeType="afterEffect" presetClass="exit" presetID="1" presetSubtype="0">
                                  <p:stCondLst>
                                    <p:cond delay="0"/>
                                  </p:stCondLst>
                                  <p:childTnLst>
                                    <p:set>
                                      <p:cBhvr>
                                        <p:cTn dur="1" fill="hold">
                                          <p:stCondLst>
                                            <p:cond delay="1000"/>
                                          </p:stCondLst>
                                        </p:cTn>
                                        <p:tgtEl>
                                          <p:spTgt spid="61"/>
                                        </p:tgtEl>
                                        <p:attrNameLst>
                                          <p:attrName>style.visibility</p:attrName>
                                        </p:attrNameLst>
                                      </p:cBhvr>
                                      <p:to>
                                        <p:strVal val="hidden"/>
                                      </p:to>
                                    </p:set>
                                  </p:childTnLst>
                                </p:cTn>
                              </p:par>
                            </p:childTnLst>
                          </p:cTn>
                        </p:par>
                        <p:par>
                          <p:cTn fill="hold">
                            <p:stCondLst>
                              <p:cond delay="8500"/>
                            </p:stCondLst>
                            <p:childTnLst>
                              <p:par>
                                <p:cTn fill="hold" nodeType="after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par>
                          <p:cTn fill="hold">
                            <p:stCondLst>
                              <p:cond delay="9500"/>
                            </p:stCondLst>
                            <p:childTnLst>
                              <p:par>
                                <p:cTn fill="hold" nodeType="afterEffect" presetClass="exit" presetID="1" presetSubtype="0">
                                  <p:stCondLst>
                                    <p:cond delay="0"/>
                                  </p:stCondLst>
                                  <p:childTnLst>
                                    <p:set>
                                      <p:cBhvr>
                                        <p:cTn dur="1" fill="hold">
                                          <p:stCondLst>
                                            <p:cond delay="1000"/>
                                          </p:stCondLst>
                                        </p:cTn>
                                        <p:tgtEl>
                                          <p:spTgt spid="61"/>
                                        </p:tgtEl>
                                        <p:attrNameLst>
                                          <p:attrName>style.visibility</p:attrName>
                                        </p:attrNameLst>
                                      </p:cBhvr>
                                      <p:to>
                                        <p:strVal val="hidden"/>
                                      </p:to>
                                    </p:set>
                                  </p:childTnLst>
                                </p:cTn>
                              </p:par>
                            </p:childTnLst>
                          </p:cTn>
                        </p:par>
                        <p:par>
                          <p:cTn fill="hold">
                            <p:stCondLst>
                              <p:cond delay="10500"/>
                            </p:stCondLst>
                            <p:childTnLst>
                              <p:par>
                                <p:cTn fill="hold" nodeType="after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2"/>
          <p:cNvSpPr txBox="1"/>
          <p:nvPr>
            <p:ph type="title"/>
          </p:nvPr>
        </p:nvSpPr>
        <p:spPr>
          <a:xfrm>
            <a:off x="622750" y="35325"/>
            <a:ext cx="8118600" cy="6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Now that we know WHAT we are playing….</a:t>
            </a:r>
            <a:endParaRPr sz="3100"/>
          </a:p>
        </p:txBody>
      </p:sp>
      <p:sp>
        <p:nvSpPr>
          <p:cNvPr id="145" name="Google Shape;145;p22"/>
          <p:cNvSpPr txBox="1"/>
          <p:nvPr>
            <p:ph type="title"/>
          </p:nvPr>
        </p:nvSpPr>
        <p:spPr>
          <a:xfrm>
            <a:off x="622750" y="1505838"/>
            <a:ext cx="8118600" cy="6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Lets talk about what platforms we are on</a:t>
            </a:r>
            <a:r>
              <a:rPr lang="en" sz="3100"/>
              <a:t>….</a:t>
            </a:r>
            <a:endParaRPr sz="3100"/>
          </a:p>
        </p:txBody>
      </p:sp>
      <p:sp>
        <p:nvSpPr>
          <p:cNvPr id="146" name="Google Shape;146;p22"/>
          <p:cNvSpPr txBox="1"/>
          <p:nvPr>
            <p:ph type="title"/>
          </p:nvPr>
        </p:nvSpPr>
        <p:spPr>
          <a:xfrm>
            <a:off x="711675" y="4366300"/>
            <a:ext cx="8118600" cy="6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And see if our diagnoses have an effect</a:t>
            </a:r>
            <a:endParaRPr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4">
            <a:alphaModFix/>
          </a:blip>
          <a:srcRect b="30608" l="21806" r="51844" t="26000"/>
          <a:stretch/>
        </p:blipFill>
        <p:spPr>
          <a:xfrm>
            <a:off x="3880425" y="231800"/>
            <a:ext cx="5052202" cy="4679899"/>
          </a:xfrm>
          <a:prstGeom prst="rect">
            <a:avLst/>
          </a:prstGeom>
          <a:noFill/>
          <a:ln>
            <a:noFill/>
          </a:ln>
        </p:spPr>
      </p:pic>
      <p:pic>
        <p:nvPicPr>
          <p:cNvPr id="152" name="Google Shape;152;p23" title="New Recording.mp3">
            <a:hlinkClick r:id="rId5"/>
          </p:cNvPr>
          <p:cNvPicPr preferRelativeResize="0"/>
          <p:nvPr/>
        </p:nvPicPr>
        <p:blipFill>
          <a:blip r:embed="rId6">
            <a:alphaModFix/>
          </a:blip>
          <a:stretch>
            <a:fillRect/>
          </a:stretch>
        </p:blipFill>
        <p:spPr>
          <a:xfrm>
            <a:off x="152400" y="152400"/>
            <a:ext cx="457200" cy="457200"/>
          </a:xfrm>
          <a:prstGeom prst="rect">
            <a:avLst/>
          </a:prstGeom>
          <a:noFill/>
          <a:ln>
            <a:noFill/>
          </a:ln>
        </p:spPr>
      </p:pic>
      <p:pic>
        <p:nvPicPr>
          <p:cNvPr id="153" name="Google Shape;153;p23"/>
          <p:cNvPicPr preferRelativeResize="0"/>
          <p:nvPr/>
        </p:nvPicPr>
        <p:blipFill rotWithShape="1">
          <a:blip r:embed="rId7">
            <a:alphaModFix/>
          </a:blip>
          <a:srcRect b="5253" l="22365" r="52681" t="54609"/>
          <a:stretch/>
        </p:blipFill>
        <p:spPr>
          <a:xfrm>
            <a:off x="3921275" y="231800"/>
            <a:ext cx="4970525" cy="4497125"/>
          </a:xfrm>
          <a:prstGeom prst="rect">
            <a:avLst/>
          </a:prstGeom>
          <a:noFill/>
          <a:ln>
            <a:noFill/>
          </a:ln>
        </p:spPr>
      </p:pic>
      <p:pic>
        <p:nvPicPr>
          <p:cNvPr id="154" name="Google Shape;154;p23"/>
          <p:cNvPicPr preferRelativeResize="0"/>
          <p:nvPr/>
        </p:nvPicPr>
        <p:blipFill rotWithShape="1">
          <a:blip r:embed="rId8">
            <a:alphaModFix/>
          </a:blip>
          <a:srcRect b="4471" l="20767" r="51341" t="52824"/>
          <a:stretch/>
        </p:blipFill>
        <p:spPr>
          <a:xfrm>
            <a:off x="3880425" y="231800"/>
            <a:ext cx="5052202" cy="4679899"/>
          </a:xfrm>
          <a:prstGeom prst="rect">
            <a:avLst/>
          </a:prstGeom>
          <a:noFill/>
          <a:ln>
            <a:noFill/>
          </a:ln>
        </p:spPr>
      </p:pic>
      <p:pic>
        <p:nvPicPr>
          <p:cNvPr id="155" name="Google Shape;155;p23"/>
          <p:cNvPicPr preferRelativeResize="0"/>
          <p:nvPr/>
        </p:nvPicPr>
        <p:blipFill rotWithShape="1">
          <a:blip r:embed="rId9">
            <a:alphaModFix/>
          </a:blip>
          <a:srcRect b="4818" l="21556" r="52801" t="52499"/>
          <a:stretch/>
        </p:blipFill>
        <p:spPr>
          <a:xfrm>
            <a:off x="3880425" y="231800"/>
            <a:ext cx="5052202" cy="4679899"/>
          </a:xfrm>
          <a:prstGeom prst="rect">
            <a:avLst/>
          </a:prstGeom>
          <a:noFill/>
          <a:ln>
            <a:noFill/>
          </a:ln>
        </p:spPr>
      </p:pic>
      <p:pic>
        <p:nvPicPr>
          <p:cNvPr id="156" name="Google Shape;156;p23"/>
          <p:cNvPicPr preferRelativeResize="0"/>
          <p:nvPr/>
        </p:nvPicPr>
        <p:blipFill rotWithShape="1">
          <a:blip r:embed="rId10">
            <a:alphaModFix/>
          </a:blip>
          <a:srcRect b="4876" l="22606" r="52567" t="59349"/>
          <a:stretch/>
        </p:blipFill>
        <p:spPr>
          <a:xfrm>
            <a:off x="3921275" y="231800"/>
            <a:ext cx="5052202" cy="4679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1"/>
                                        </p:tgtEl>
                                      </p:cBhvr>
                                    </p:animEffect>
                                    <p:set>
                                      <p:cBhvr>
                                        <p:cTn dur="1" fill="hold">
                                          <p:stCondLst>
                                            <p:cond delay="1000"/>
                                          </p:stCondLst>
                                        </p:cTn>
                                        <p:tgtEl>
                                          <p:spTgt spid="15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3"/>
                                        </p:tgtEl>
                                      </p:cBhvr>
                                    </p:animEffect>
                                    <p:set>
                                      <p:cBhvr>
                                        <p:cTn dur="1" fill="hold">
                                          <p:stCondLst>
                                            <p:cond delay="1000"/>
                                          </p:stCondLst>
                                        </p:cTn>
                                        <p:tgtEl>
                                          <p:spTgt spid="1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4"/>
                                        </p:tgtEl>
                                      </p:cBhvr>
                                    </p:animEffect>
                                    <p:set>
                                      <p:cBhvr>
                                        <p:cTn dur="1" fill="hold">
                                          <p:stCondLst>
                                            <p:cond delay="1000"/>
                                          </p:stCondLst>
                                        </p:cTn>
                                        <p:tgtEl>
                                          <p:spTgt spid="15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5"/>
                                        </p:tgtEl>
                                      </p:cBhvr>
                                    </p:animEffect>
                                    <p:set>
                                      <p:cBhvr>
                                        <p:cTn dur="1" fill="hold">
                                          <p:stCondLst>
                                            <p:cond delay="1000"/>
                                          </p:stCondLst>
                                        </p:cTn>
                                        <p:tgtEl>
                                          <p:spTgt spid="1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4"/>
          <p:cNvSpPr txBox="1"/>
          <p:nvPr/>
        </p:nvSpPr>
        <p:spPr>
          <a:xfrm>
            <a:off x="550300" y="2188200"/>
            <a:ext cx="81915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accent1"/>
                </a:solidFill>
                <a:latin typeface="Old Standard TT"/>
                <a:ea typeface="Old Standard TT"/>
                <a:cs typeface="Old Standard TT"/>
                <a:sym typeface="Old Standard TT"/>
              </a:rPr>
              <a:t>Does our gender and mental health affect WHY we play?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4">
            <a:alphaModFix/>
          </a:blip>
          <a:stretch>
            <a:fillRect/>
          </a:stretch>
        </p:blipFill>
        <p:spPr>
          <a:xfrm>
            <a:off x="746475" y="571475"/>
            <a:ext cx="7430900" cy="4110224"/>
          </a:xfrm>
          <a:prstGeom prst="rect">
            <a:avLst/>
          </a:prstGeom>
          <a:noFill/>
          <a:ln>
            <a:noFill/>
          </a:ln>
        </p:spPr>
      </p:pic>
      <p:pic>
        <p:nvPicPr>
          <p:cNvPr id="167" name="Google Shape;167;p25"/>
          <p:cNvPicPr preferRelativeResize="0"/>
          <p:nvPr/>
        </p:nvPicPr>
        <p:blipFill>
          <a:blip r:embed="rId5">
            <a:alphaModFix/>
          </a:blip>
          <a:stretch>
            <a:fillRect/>
          </a:stretch>
        </p:blipFill>
        <p:spPr>
          <a:xfrm>
            <a:off x="1541925" y="610225"/>
            <a:ext cx="6430849" cy="4032724"/>
          </a:xfrm>
          <a:prstGeom prst="rect">
            <a:avLst/>
          </a:prstGeom>
          <a:noFill/>
          <a:ln>
            <a:noFill/>
          </a:ln>
        </p:spPr>
      </p:pic>
      <p:pic>
        <p:nvPicPr>
          <p:cNvPr id="168" name="Google Shape;168;p25"/>
          <p:cNvPicPr preferRelativeResize="0"/>
          <p:nvPr/>
        </p:nvPicPr>
        <p:blipFill>
          <a:blip r:embed="rId6">
            <a:alphaModFix/>
          </a:blip>
          <a:stretch>
            <a:fillRect/>
          </a:stretch>
        </p:blipFill>
        <p:spPr>
          <a:xfrm>
            <a:off x="1140900" y="486673"/>
            <a:ext cx="7003301" cy="4378624"/>
          </a:xfrm>
          <a:prstGeom prst="rect">
            <a:avLst/>
          </a:prstGeom>
          <a:noFill/>
          <a:ln>
            <a:noFill/>
          </a:ln>
        </p:spPr>
      </p:pic>
      <p:pic>
        <p:nvPicPr>
          <p:cNvPr id="169" name="Google Shape;169;p25"/>
          <p:cNvPicPr preferRelativeResize="0"/>
          <p:nvPr/>
        </p:nvPicPr>
        <p:blipFill>
          <a:blip r:embed="rId7">
            <a:alphaModFix/>
          </a:blip>
          <a:stretch>
            <a:fillRect/>
          </a:stretch>
        </p:blipFill>
        <p:spPr>
          <a:xfrm>
            <a:off x="902938" y="206025"/>
            <a:ext cx="6886575" cy="45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6"/>
          <p:cNvSpPr txBox="1"/>
          <p:nvPr/>
        </p:nvSpPr>
        <p:spPr>
          <a:xfrm>
            <a:off x="4219200" y="1836925"/>
            <a:ext cx="4656600" cy="11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highlight>
                  <a:srgbClr val="666666"/>
                </a:highlight>
                <a:latin typeface="Old Standard TT"/>
                <a:ea typeface="Old Standard TT"/>
                <a:cs typeface="Old Standard TT"/>
                <a:sym typeface="Old Standard TT"/>
              </a:rPr>
              <a:t>How do we</a:t>
            </a:r>
            <a:r>
              <a:rPr b="1" lang="en" sz="3800">
                <a:solidFill>
                  <a:srgbClr val="FFFFFF"/>
                </a:solidFill>
                <a:highlight>
                  <a:srgbClr val="666666"/>
                </a:highlight>
                <a:latin typeface="Old Standard TT"/>
                <a:ea typeface="Old Standard TT"/>
                <a:cs typeface="Old Standard TT"/>
                <a:sym typeface="Old Standard TT"/>
              </a:rPr>
              <a:t> play?</a:t>
            </a:r>
            <a:endParaRPr b="1" sz="3800">
              <a:solidFill>
                <a:srgbClr val="FFFFFF"/>
              </a:solidFill>
              <a:highlight>
                <a:srgbClr val="666666"/>
              </a:highlight>
              <a:latin typeface="Old Standard TT"/>
              <a:ea typeface="Old Standard TT"/>
              <a:cs typeface="Old Standard TT"/>
              <a:sym typeface="Old Standard TT"/>
            </a:endParaRPr>
          </a:p>
          <a:p>
            <a:pPr indent="0" lvl="0" marL="0" rtl="0" algn="ctr">
              <a:spcBef>
                <a:spcPts val="0"/>
              </a:spcBef>
              <a:spcAft>
                <a:spcPts val="0"/>
              </a:spcAft>
              <a:buNone/>
            </a:pPr>
            <a:r>
              <a:t/>
            </a:r>
            <a:endParaRPr sz="2300">
              <a:solidFill>
                <a:srgbClr val="FF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887" y="0"/>
            <a:ext cx="9142238" cy="5143500"/>
          </a:xfrm>
          <a:prstGeom prst="rect">
            <a:avLst/>
          </a:prstGeom>
          <a:noFill/>
          <a:ln>
            <a:noFill/>
          </a:ln>
        </p:spPr>
      </p:pic>
      <p:sp>
        <p:nvSpPr>
          <p:cNvPr id="180" name="Google Shape;180;p27"/>
          <p:cNvSpPr/>
          <p:nvPr/>
        </p:nvSpPr>
        <p:spPr>
          <a:xfrm>
            <a:off x="106725" y="2871613"/>
            <a:ext cx="7147500" cy="23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7"/>
          <p:cNvPicPr preferRelativeResize="0"/>
          <p:nvPr/>
        </p:nvPicPr>
        <p:blipFill>
          <a:blip r:embed="rId4">
            <a:alphaModFix/>
          </a:blip>
          <a:stretch>
            <a:fillRect/>
          </a:stretch>
        </p:blipFill>
        <p:spPr>
          <a:xfrm>
            <a:off x="199813" y="2765763"/>
            <a:ext cx="6904875" cy="2271875"/>
          </a:xfrm>
          <a:prstGeom prst="rect">
            <a:avLst/>
          </a:prstGeom>
          <a:noFill/>
          <a:ln>
            <a:noFill/>
          </a:ln>
        </p:spPr>
      </p:pic>
      <p:sp>
        <p:nvSpPr>
          <p:cNvPr id="182" name="Google Shape;182;p27"/>
          <p:cNvSpPr txBox="1"/>
          <p:nvPr/>
        </p:nvSpPr>
        <p:spPr>
          <a:xfrm>
            <a:off x="4183625" y="4743300"/>
            <a:ext cx="28152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Top Six Countries Total Playstyle</a:t>
            </a:r>
            <a:endParaRPr>
              <a:latin typeface="Old Standard TT"/>
              <a:ea typeface="Old Standard TT"/>
              <a:cs typeface="Old Standard TT"/>
              <a:sym typeface="Old Standard TT"/>
            </a:endParaRPr>
          </a:p>
        </p:txBody>
      </p:sp>
      <p:pic>
        <p:nvPicPr>
          <p:cNvPr id="183" name="Google Shape;183;p27"/>
          <p:cNvPicPr preferRelativeResize="0"/>
          <p:nvPr/>
        </p:nvPicPr>
        <p:blipFill>
          <a:blip r:embed="rId5">
            <a:alphaModFix/>
          </a:blip>
          <a:stretch>
            <a:fillRect/>
          </a:stretch>
        </p:blipFill>
        <p:spPr>
          <a:xfrm>
            <a:off x="418513" y="2765763"/>
            <a:ext cx="6467475" cy="2200275"/>
          </a:xfrm>
          <a:prstGeom prst="rect">
            <a:avLst/>
          </a:prstGeom>
          <a:noFill/>
          <a:ln>
            <a:noFill/>
          </a:ln>
        </p:spPr>
      </p:pic>
      <p:sp>
        <p:nvSpPr>
          <p:cNvPr id="184" name="Google Shape;184;p27"/>
          <p:cNvSpPr txBox="1"/>
          <p:nvPr/>
        </p:nvSpPr>
        <p:spPr>
          <a:xfrm>
            <a:off x="4183625" y="4743300"/>
            <a:ext cx="28152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Female</a:t>
            </a:r>
            <a:r>
              <a:rPr lang="en">
                <a:latin typeface="Old Standard TT"/>
                <a:ea typeface="Old Standard TT"/>
                <a:cs typeface="Old Standard TT"/>
                <a:sym typeface="Old Standard TT"/>
              </a:rPr>
              <a:t> Playstyle</a:t>
            </a:r>
            <a:endParaRPr>
              <a:latin typeface="Old Standard TT"/>
              <a:ea typeface="Old Standard TT"/>
              <a:cs typeface="Old Standard TT"/>
              <a:sym typeface="Old Standard TT"/>
            </a:endParaRPr>
          </a:p>
        </p:txBody>
      </p:sp>
      <p:pic>
        <p:nvPicPr>
          <p:cNvPr id="185" name="Google Shape;185;p27"/>
          <p:cNvPicPr preferRelativeResize="0"/>
          <p:nvPr/>
        </p:nvPicPr>
        <p:blipFill>
          <a:blip r:embed="rId6">
            <a:alphaModFix/>
          </a:blip>
          <a:stretch>
            <a:fillRect/>
          </a:stretch>
        </p:blipFill>
        <p:spPr>
          <a:xfrm>
            <a:off x="766900" y="2801563"/>
            <a:ext cx="6038850" cy="2200275"/>
          </a:xfrm>
          <a:prstGeom prst="rect">
            <a:avLst/>
          </a:prstGeom>
          <a:noFill/>
          <a:ln>
            <a:noFill/>
          </a:ln>
        </p:spPr>
      </p:pic>
      <p:sp>
        <p:nvSpPr>
          <p:cNvPr id="186" name="Google Shape;186;p27"/>
          <p:cNvSpPr txBox="1"/>
          <p:nvPr/>
        </p:nvSpPr>
        <p:spPr>
          <a:xfrm>
            <a:off x="4213225" y="4743300"/>
            <a:ext cx="28152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Male Playstyle</a:t>
            </a:r>
            <a:endParaRPr>
              <a:latin typeface="Old Standard TT"/>
              <a:ea typeface="Old Standard TT"/>
              <a:cs typeface="Old Standard TT"/>
              <a:sym typeface="Old Standard TT"/>
            </a:endParaRPr>
          </a:p>
        </p:txBody>
      </p:sp>
      <p:pic>
        <p:nvPicPr>
          <p:cNvPr id="187" name="Google Shape;187;p27"/>
          <p:cNvPicPr preferRelativeResize="0"/>
          <p:nvPr/>
        </p:nvPicPr>
        <p:blipFill rotWithShape="1">
          <a:blip r:embed="rId7">
            <a:alphaModFix/>
          </a:blip>
          <a:srcRect b="8340" l="-3870" r="3869" t="-8340"/>
          <a:stretch/>
        </p:blipFill>
        <p:spPr>
          <a:xfrm>
            <a:off x="474250" y="2607013"/>
            <a:ext cx="6200775" cy="2200275"/>
          </a:xfrm>
          <a:prstGeom prst="rect">
            <a:avLst/>
          </a:prstGeom>
          <a:noFill/>
          <a:ln>
            <a:noFill/>
          </a:ln>
        </p:spPr>
      </p:pic>
      <p:sp>
        <p:nvSpPr>
          <p:cNvPr id="188" name="Google Shape;188;p27"/>
          <p:cNvSpPr txBox="1"/>
          <p:nvPr/>
        </p:nvSpPr>
        <p:spPr>
          <a:xfrm>
            <a:off x="4183625" y="4743300"/>
            <a:ext cx="28152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Other</a:t>
            </a:r>
            <a:r>
              <a:rPr lang="en">
                <a:latin typeface="Old Standard TT"/>
                <a:ea typeface="Old Standard TT"/>
                <a:cs typeface="Old Standard TT"/>
                <a:sym typeface="Old Standard TT"/>
              </a:rPr>
              <a:t> Playstyle</a:t>
            </a:r>
            <a:endParaRPr>
              <a:latin typeface="Old Standard TT"/>
              <a:ea typeface="Old Standard TT"/>
              <a:cs typeface="Old Standard TT"/>
              <a:sym typeface="Old Standard TT"/>
            </a:endParaRPr>
          </a:p>
        </p:txBody>
      </p:sp>
      <p:sp>
        <p:nvSpPr>
          <p:cNvPr id="189" name="Google Shape;189;p27"/>
          <p:cNvSpPr txBox="1"/>
          <p:nvPr/>
        </p:nvSpPr>
        <p:spPr>
          <a:xfrm>
            <a:off x="585625" y="141100"/>
            <a:ext cx="5002500" cy="754200"/>
          </a:xfrm>
          <a:prstGeom prst="rect">
            <a:avLst/>
          </a:prstGeom>
          <a:gradFill>
            <a:gsLst>
              <a:gs pos="0">
                <a:srgbClr val="00AB97"/>
              </a:gs>
              <a:gs pos="100000">
                <a:srgbClr val="022622"/>
              </a:gs>
            </a:gsLst>
            <a:path path="circle">
              <a:fillToRect b="50%" l="50%" r="50%" t="50%"/>
            </a:path>
            <a:tileRect/>
          </a:grad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Old Standard TT"/>
                <a:ea typeface="Old Standard TT"/>
                <a:cs typeface="Old Standard TT"/>
                <a:sym typeface="Old Standard TT"/>
              </a:rPr>
              <a:t>HOW DO WE PLAY?</a:t>
            </a:r>
            <a:endParaRPr sz="3700">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2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8"/>
          <p:cNvSpPr txBox="1"/>
          <p:nvPr>
            <p:ph type="title"/>
          </p:nvPr>
        </p:nvSpPr>
        <p:spPr>
          <a:xfrm>
            <a:off x="105850" y="45850"/>
            <a:ext cx="5432400" cy="26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Does our mental health affect our playstyle?</a:t>
            </a:r>
            <a:endParaRPr sz="4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4">
            <a:alphaModFix/>
          </a:blip>
          <a:stretch>
            <a:fillRect/>
          </a:stretch>
        </p:blipFill>
        <p:spPr>
          <a:xfrm>
            <a:off x="893665" y="37402"/>
            <a:ext cx="7554275" cy="2577075"/>
          </a:xfrm>
          <a:prstGeom prst="rect">
            <a:avLst/>
          </a:prstGeom>
          <a:noFill/>
          <a:ln>
            <a:noFill/>
          </a:ln>
        </p:spPr>
      </p:pic>
      <p:pic>
        <p:nvPicPr>
          <p:cNvPr id="200" name="Google Shape;200;p29"/>
          <p:cNvPicPr preferRelativeResize="0"/>
          <p:nvPr/>
        </p:nvPicPr>
        <p:blipFill>
          <a:blip r:embed="rId5">
            <a:alphaModFix/>
          </a:blip>
          <a:stretch>
            <a:fillRect/>
          </a:stretch>
        </p:blipFill>
        <p:spPr>
          <a:xfrm>
            <a:off x="923213" y="2682738"/>
            <a:ext cx="3476625" cy="2428875"/>
          </a:xfrm>
          <a:prstGeom prst="rect">
            <a:avLst/>
          </a:prstGeom>
          <a:noFill/>
          <a:ln>
            <a:noFill/>
          </a:ln>
        </p:spPr>
      </p:pic>
      <p:pic>
        <p:nvPicPr>
          <p:cNvPr id="201" name="Google Shape;201;p29"/>
          <p:cNvPicPr preferRelativeResize="0"/>
          <p:nvPr/>
        </p:nvPicPr>
        <p:blipFill>
          <a:blip r:embed="rId6">
            <a:alphaModFix/>
          </a:blip>
          <a:stretch>
            <a:fillRect/>
          </a:stretch>
        </p:blipFill>
        <p:spPr>
          <a:xfrm>
            <a:off x="4680638" y="2677963"/>
            <a:ext cx="3476625" cy="24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197600" y="3410925"/>
            <a:ext cx="4656600" cy="146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FFFF"/>
                </a:solidFill>
                <a:latin typeface="Old Standard TT"/>
                <a:ea typeface="Old Standard TT"/>
                <a:cs typeface="Old Standard TT"/>
                <a:sym typeface="Old Standard TT"/>
              </a:rPr>
              <a:t>What diagnoses are mo</a:t>
            </a:r>
            <a:r>
              <a:rPr b="1" lang="en" sz="3000">
                <a:solidFill>
                  <a:srgbClr val="FFFFFF"/>
                </a:solidFill>
                <a:highlight>
                  <a:schemeClr val="dk1"/>
                </a:highlight>
                <a:latin typeface="Old Standard TT"/>
                <a:ea typeface="Old Standard TT"/>
                <a:cs typeface="Old Standard TT"/>
                <a:sym typeface="Old Standard TT"/>
              </a:rPr>
              <a:t>s</a:t>
            </a:r>
            <a:r>
              <a:rPr b="1" lang="en" sz="3000">
                <a:solidFill>
                  <a:srgbClr val="FFFFFF"/>
                </a:solidFill>
                <a:latin typeface="Old Standard TT"/>
                <a:ea typeface="Old Standard TT"/>
                <a:cs typeface="Old Standard TT"/>
                <a:sym typeface="Old Standard TT"/>
              </a:rPr>
              <a:t>t common in each gender?</a:t>
            </a:r>
            <a:endParaRPr b="1" sz="30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t/>
            </a:r>
            <a:endParaRPr sz="2300">
              <a:solidFill>
                <a:srgbClr val="FFFFFF"/>
              </a:solidFill>
              <a:latin typeface="Old Standard TT"/>
              <a:ea typeface="Old Standard TT"/>
              <a:cs typeface="Old Standard TT"/>
              <a:sym typeface="Old Standard TT"/>
            </a:endParaRPr>
          </a:p>
        </p:txBody>
      </p:sp>
      <p:pic>
        <p:nvPicPr>
          <p:cNvPr id="207" name="Google Shape;207;p30"/>
          <p:cNvPicPr preferRelativeResize="0"/>
          <p:nvPr/>
        </p:nvPicPr>
        <p:blipFill>
          <a:blip r:embed="rId4">
            <a:alphaModFix/>
          </a:blip>
          <a:stretch>
            <a:fillRect/>
          </a:stretch>
        </p:blipFill>
        <p:spPr>
          <a:xfrm>
            <a:off x="921475" y="568675"/>
            <a:ext cx="4656600" cy="18257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1"/>
          <p:cNvSpPr txBox="1"/>
          <p:nvPr/>
        </p:nvSpPr>
        <p:spPr>
          <a:xfrm>
            <a:off x="620850" y="1016025"/>
            <a:ext cx="3174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Old Standard TT"/>
                <a:ea typeface="Old Standard TT"/>
                <a:cs typeface="Old Standard TT"/>
                <a:sym typeface="Old Standard TT"/>
              </a:rPr>
              <a:t>Final notes, observations,</a:t>
            </a:r>
            <a:endParaRPr b="1" sz="3500">
              <a:latin typeface="Old Standard TT"/>
              <a:ea typeface="Old Standard TT"/>
              <a:cs typeface="Old Standard TT"/>
              <a:sym typeface="Old Standard TT"/>
            </a:endParaRPr>
          </a:p>
          <a:p>
            <a:pPr indent="0" lvl="0" marL="0" rtl="0" algn="ctr">
              <a:spcBef>
                <a:spcPts val="0"/>
              </a:spcBef>
              <a:spcAft>
                <a:spcPts val="0"/>
              </a:spcAft>
              <a:buNone/>
            </a:pPr>
            <a:r>
              <a:rPr b="1" lang="en" sz="3500">
                <a:latin typeface="Old Standard TT"/>
                <a:ea typeface="Old Standard TT"/>
                <a:cs typeface="Old Standard TT"/>
                <a:sym typeface="Old Standard TT"/>
              </a:rPr>
              <a:t>questions</a:t>
            </a:r>
            <a:endParaRPr b="1" sz="35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a:off x="317500" y="331600"/>
            <a:ext cx="3464400" cy="41205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type="title"/>
          </p:nvPr>
        </p:nvSpPr>
        <p:spPr>
          <a:xfrm>
            <a:off x="393075" y="479800"/>
            <a:ext cx="3256800" cy="38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 Does the way video games are played correlate to the state of one’s mental health?</a:t>
            </a:r>
            <a:endParaRPr sz="3600"/>
          </a:p>
        </p:txBody>
      </p:sp>
      <p:sp>
        <p:nvSpPr>
          <p:cNvPr id="69" name="Google Shape;69;p14"/>
          <p:cNvSpPr txBox="1"/>
          <p:nvPr>
            <p:ph type="title"/>
          </p:nvPr>
        </p:nvSpPr>
        <p:spPr>
          <a:xfrm>
            <a:off x="525100" y="399400"/>
            <a:ext cx="3256800" cy="38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 Does gender play a role?</a:t>
            </a:r>
            <a:endParaRPr sz="3600"/>
          </a:p>
          <a:p>
            <a:pPr indent="0" lvl="0" marL="0" rtl="0" algn="ctr">
              <a:spcBef>
                <a:spcPts val="0"/>
              </a:spcBef>
              <a:spcAft>
                <a:spcPts val="0"/>
              </a:spcAft>
              <a:buNone/>
            </a:pPr>
            <a:r>
              <a:t/>
            </a:r>
            <a:endParaRPr sz="3600"/>
          </a:p>
          <a:p>
            <a:pPr indent="0" lvl="0" marL="0" rtl="0" algn="l">
              <a:spcBef>
                <a:spcPts val="0"/>
              </a:spcBef>
              <a:spcAft>
                <a:spcPts val="0"/>
              </a:spcAft>
              <a:buNone/>
            </a:pPr>
            <a:r>
              <a:t/>
            </a:r>
            <a:endParaRPr sz="3600"/>
          </a:p>
          <a:p>
            <a:pPr indent="0" lvl="0" marL="914400" rtl="0" algn="l">
              <a:spcBef>
                <a:spcPts val="0"/>
              </a:spcBef>
              <a:spcAft>
                <a:spcPts val="0"/>
              </a:spcAft>
              <a:buNone/>
            </a:pPr>
            <a:r>
              <a:rPr lang="en" sz="3600"/>
              <a:t>How?</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4800"/>
                                        <p:tgtEl>
                                          <p:spTgt spid="68"/>
                                        </p:tgtEl>
                                      </p:cBhvr>
                                    </p:animEffect>
                                    <p:set>
                                      <p:cBhvr>
                                        <p:cTn dur="1" fill="hold">
                                          <p:stCondLst>
                                            <p:cond delay="4800"/>
                                          </p:stCondLst>
                                        </p:cTn>
                                        <p:tgtEl>
                                          <p:spTgt spid="68"/>
                                        </p:tgtEl>
                                        <p:attrNameLst>
                                          <p:attrName>style.visibility</p:attrName>
                                        </p:attrNameLst>
                                      </p:cBhvr>
                                      <p:to>
                                        <p:strVal val="hidden"/>
                                      </p:to>
                                    </p:set>
                                  </p:childTnLst>
                                </p:cTn>
                              </p:par>
                            </p:childTnLst>
                          </p:cTn>
                        </p:par>
                        <p:par>
                          <p:cTn fill="hold">
                            <p:stCondLst>
                              <p:cond delay="6800"/>
                            </p:stCondLst>
                            <p:childTnLst>
                              <p:par>
                                <p:cTn fill="hold" nodeType="after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4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1476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Bloopers</a:t>
            </a:r>
            <a:endParaRPr sz="7000"/>
          </a:p>
        </p:txBody>
      </p:sp>
      <p:pic>
        <p:nvPicPr>
          <p:cNvPr id="218" name="Google Shape;218;p32"/>
          <p:cNvPicPr preferRelativeResize="0"/>
          <p:nvPr/>
        </p:nvPicPr>
        <p:blipFill>
          <a:blip r:embed="rId3">
            <a:alphaModFix/>
          </a:blip>
          <a:stretch>
            <a:fillRect/>
          </a:stretch>
        </p:blipFill>
        <p:spPr>
          <a:xfrm>
            <a:off x="-12" y="911838"/>
            <a:ext cx="7195626" cy="1950150"/>
          </a:xfrm>
          <a:prstGeom prst="rect">
            <a:avLst/>
          </a:prstGeom>
          <a:noFill/>
          <a:ln>
            <a:noFill/>
          </a:ln>
        </p:spPr>
      </p:pic>
      <p:pic>
        <p:nvPicPr>
          <p:cNvPr id="219" name="Google Shape;219;p32"/>
          <p:cNvPicPr preferRelativeResize="0"/>
          <p:nvPr/>
        </p:nvPicPr>
        <p:blipFill>
          <a:blip r:embed="rId4">
            <a:alphaModFix/>
          </a:blip>
          <a:stretch>
            <a:fillRect/>
          </a:stretch>
        </p:blipFill>
        <p:spPr>
          <a:xfrm>
            <a:off x="4127526" y="0"/>
            <a:ext cx="6582775" cy="4069624"/>
          </a:xfrm>
          <a:prstGeom prst="rect">
            <a:avLst/>
          </a:prstGeom>
          <a:noFill/>
          <a:ln>
            <a:noFill/>
          </a:ln>
        </p:spPr>
      </p:pic>
      <p:pic>
        <p:nvPicPr>
          <p:cNvPr id="220" name="Google Shape;220;p32"/>
          <p:cNvPicPr preferRelativeResize="0"/>
          <p:nvPr/>
        </p:nvPicPr>
        <p:blipFill>
          <a:blip r:embed="rId5">
            <a:alphaModFix/>
          </a:blip>
          <a:stretch>
            <a:fillRect/>
          </a:stretch>
        </p:blipFill>
        <p:spPr>
          <a:xfrm>
            <a:off x="70425" y="1450828"/>
            <a:ext cx="9144000" cy="2665419"/>
          </a:xfrm>
          <a:prstGeom prst="rect">
            <a:avLst/>
          </a:prstGeom>
          <a:noFill/>
          <a:ln>
            <a:noFill/>
          </a:ln>
        </p:spPr>
      </p:pic>
      <p:pic>
        <p:nvPicPr>
          <p:cNvPr id="221" name="Google Shape;221;p32"/>
          <p:cNvPicPr preferRelativeResize="0"/>
          <p:nvPr/>
        </p:nvPicPr>
        <p:blipFill>
          <a:blip r:embed="rId6">
            <a:alphaModFix/>
          </a:blip>
          <a:stretch>
            <a:fillRect/>
          </a:stretch>
        </p:blipFill>
        <p:spPr>
          <a:xfrm>
            <a:off x="40225" y="881263"/>
            <a:ext cx="5676900" cy="4229100"/>
          </a:xfrm>
          <a:prstGeom prst="rect">
            <a:avLst/>
          </a:prstGeom>
          <a:noFill/>
          <a:ln>
            <a:noFill/>
          </a:ln>
        </p:spPr>
      </p:pic>
      <p:pic>
        <p:nvPicPr>
          <p:cNvPr id="222" name="Google Shape;222;p32"/>
          <p:cNvPicPr preferRelativeResize="0"/>
          <p:nvPr/>
        </p:nvPicPr>
        <p:blipFill>
          <a:blip r:embed="rId7">
            <a:alphaModFix/>
          </a:blip>
          <a:stretch>
            <a:fillRect/>
          </a:stretch>
        </p:blipFill>
        <p:spPr>
          <a:xfrm>
            <a:off x="5632811" y="961000"/>
            <a:ext cx="3296765" cy="4069624"/>
          </a:xfrm>
          <a:prstGeom prst="rect">
            <a:avLst/>
          </a:prstGeom>
          <a:noFill/>
          <a:ln>
            <a:noFill/>
          </a:ln>
        </p:spPr>
      </p:pic>
      <p:pic>
        <p:nvPicPr>
          <p:cNvPr id="223" name="Google Shape;223;p32"/>
          <p:cNvPicPr preferRelativeResize="0"/>
          <p:nvPr/>
        </p:nvPicPr>
        <p:blipFill>
          <a:blip r:embed="rId8">
            <a:alphaModFix/>
          </a:blip>
          <a:stretch>
            <a:fillRect/>
          </a:stretch>
        </p:blipFill>
        <p:spPr>
          <a:xfrm>
            <a:off x="-91725" y="1509081"/>
            <a:ext cx="9144001" cy="21817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100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ppt_w</p:attrName>
                                        </p:attrNameLst>
                                      </p:cBhvr>
                                      <p:tavLst>
                                        <p:tav fmla="" tm="0">
                                          <p:val>
                                            <p:strVal val="0"/>
                                          </p:val>
                                        </p:tav>
                                        <p:tav fmla="" tm="100000">
                                          <p:val>
                                            <p:strVal val="#ppt_w"/>
                                          </p:val>
                                        </p:tav>
                                      </p:tavLst>
                                    </p:anim>
                                    <p:anim calcmode="lin" valueType="num">
                                      <p:cBhvr additive="base">
                                        <p:cTn dur="1000"/>
                                        <p:tgtEl>
                                          <p:spTgt spid="2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2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39925" y="922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Credits</a:t>
            </a:r>
            <a:endParaRPr/>
          </a:p>
        </p:txBody>
      </p:sp>
      <p:sp>
        <p:nvSpPr>
          <p:cNvPr id="229" name="Google Shape;229;p33"/>
          <p:cNvSpPr txBox="1"/>
          <p:nvPr>
            <p:ph idx="1" type="body"/>
          </p:nvPr>
        </p:nvSpPr>
        <p:spPr>
          <a:xfrm>
            <a:off x="339925" y="705450"/>
            <a:ext cx="8520600" cy="26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Game and Time Played: Daniel Buescher</a:t>
            </a:r>
            <a:endParaRPr/>
          </a:p>
          <a:p>
            <a:pPr indent="0" lvl="0" marL="0" rtl="0" algn="l">
              <a:spcBef>
                <a:spcPts val="1600"/>
              </a:spcBef>
              <a:spcAft>
                <a:spcPts val="0"/>
              </a:spcAft>
              <a:buNone/>
            </a:pPr>
            <a:r>
              <a:rPr lang="en"/>
              <a:t>Platforms: Paige Breyfogle</a:t>
            </a:r>
            <a:endParaRPr/>
          </a:p>
          <a:p>
            <a:pPr indent="0" lvl="0" marL="0" rtl="0" algn="l">
              <a:spcBef>
                <a:spcPts val="1600"/>
              </a:spcBef>
              <a:spcAft>
                <a:spcPts val="0"/>
              </a:spcAft>
              <a:buNone/>
            </a:pPr>
            <a:r>
              <a:rPr lang="en"/>
              <a:t>Why Play?: Andrew Stepanek</a:t>
            </a:r>
            <a:endParaRPr/>
          </a:p>
          <a:p>
            <a:pPr indent="0" lvl="0" marL="0" rtl="0" algn="l">
              <a:spcBef>
                <a:spcPts val="1600"/>
              </a:spcBef>
              <a:spcAft>
                <a:spcPts val="0"/>
              </a:spcAft>
              <a:buNone/>
            </a:pPr>
            <a:r>
              <a:rPr lang="en"/>
              <a:t>Playstyle and Gender: J.A. Gorman</a:t>
            </a:r>
            <a:endParaRPr/>
          </a:p>
          <a:p>
            <a:pPr indent="0" lvl="0" marL="0" rtl="0" algn="l">
              <a:spcBef>
                <a:spcPts val="1600"/>
              </a:spcBef>
              <a:spcAft>
                <a:spcPts val="0"/>
              </a:spcAft>
              <a:buNone/>
            </a:pPr>
            <a:r>
              <a:rPr lang="en"/>
              <a:t>Playstyle, Gender, Diagnosis: Ian Arch</a:t>
            </a:r>
            <a:endParaRPr/>
          </a:p>
          <a:p>
            <a:pPr indent="0" lvl="0" marL="0" rtl="0" algn="l">
              <a:spcBef>
                <a:spcPts val="1600"/>
              </a:spcBef>
              <a:spcAft>
                <a:spcPts val="1600"/>
              </a:spcAft>
              <a:buNone/>
            </a:pPr>
            <a:r>
              <a:t/>
            </a:r>
            <a:endParaRPr/>
          </a:p>
        </p:txBody>
      </p:sp>
      <p:sp>
        <p:nvSpPr>
          <p:cNvPr id="230" name="Google Shape;230;p33"/>
          <p:cNvSpPr txBox="1"/>
          <p:nvPr/>
        </p:nvSpPr>
        <p:spPr>
          <a:xfrm>
            <a:off x="296350" y="4310950"/>
            <a:ext cx="5919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500">
                <a:solidFill>
                  <a:schemeClr val="dk1"/>
                </a:solidFill>
                <a:latin typeface="Old Standard TT"/>
                <a:ea typeface="Old Standard TT"/>
                <a:cs typeface="Old Standard TT"/>
                <a:sym typeface="Old Standard TT"/>
              </a:rPr>
              <a:t>Slideshow created by</a:t>
            </a:r>
            <a:r>
              <a:rPr lang="en" sz="1500">
                <a:solidFill>
                  <a:schemeClr val="dk1"/>
                </a:solidFill>
                <a:latin typeface="Old Standard TT"/>
                <a:ea typeface="Old Standard TT"/>
                <a:cs typeface="Old Standard TT"/>
                <a:sym typeface="Old Standard TT"/>
              </a:rPr>
              <a:t>: J.A. Gorman</a:t>
            </a:r>
            <a:endParaRPr sz="1500">
              <a:solidFill>
                <a:schemeClr val="dk1"/>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5"/>
          <p:cNvSpPr txBox="1"/>
          <p:nvPr/>
        </p:nvSpPr>
        <p:spPr>
          <a:xfrm>
            <a:off x="-826300" y="4597950"/>
            <a:ext cx="66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 name="Google Shape;75;p15"/>
          <p:cNvSpPr/>
          <p:nvPr/>
        </p:nvSpPr>
        <p:spPr>
          <a:xfrm>
            <a:off x="0" y="28225"/>
            <a:ext cx="3379500" cy="945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4294967295" type="title"/>
          </p:nvPr>
        </p:nvSpPr>
        <p:spPr>
          <a:xfrm>
            <a:off x="0" y="0"/>
            <a:ext cx="3280800" cy="9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900">
                <a:solidFill>
                  <a:srgbClr val="FFFFFF"/>
                </a:solidFill>
              </a:rPr>
              <a:t>Our Data</a:t>
            </a:r>
            <a:endParaRPr sz="5900">
              <a:solidFill>
                <a:srgbClr val="FFFFFF"/>
              </a:solidFill>
            </a:endParaRPr>
          </a:p>
        </p:txBody>
      </p:sp>
      <p:sp>
        <p:nvSpPr>
          <p:cNvPr id="77" name="Google Shape;77;p15"/>
          <p:cNvSpPr/>
          <p:nvPr/>
        </p:nvSpPr>
        <p:spPr>
          <a:xfrm>
            <a:off x="814850" y="1355375"/>
            <a:ext cx="5676300" cy="945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ld Standard TT"/>
                <a:ea typeface="Old Standard TT"/>
                <a:cs typeface="Old Standard TT"/>
                <a:sym typeface="Old Standard TT"/>
              </a:rPr>
              <a:t>The original data was taken from 14.3k people in over 100 countries.</a:t>
            </a:r>
            <a:endParaRPr>
              <a:solidFill>
                <a:srgbClr val="FFFFFF"/>
              </a:solidFill>
              <a:latin typeface="Old Standard TT"/>
              <a:ea typeface="Old Standard TT"/>
              <a:cs typeface="Old Standard TT"/>
              <a:sym typeface="Old Standard TT"/>
            </a:endParaRPr>
          </a:p>
        </p:txBody>
      </p:sp>
      <p:sp>
        <p:nvSpPr>
          <p:cNvPr id="78" name="Google Shape;78;p15"/>
          <p:cNvSpPr/>
          <p:nvPr/>
        </p:nvSpPr>
        <p:spPr>
          <a:xfrm>
            <a:off x="1157075" y="2710750"/>
            <a:ext cx="7267200" cy="945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Old Standard TT"/>
                <a:ea typeface="Old Standard TT"/>
                <a:cs typeface="Old Standard TT"/>
                <a:sym typeface="Old Standard TT"/>
              </a:rPr>
              <a:t> The mental health questions were focused on anxiety, social phobias, and life satisfaction</a:t>
            </a:r>
            <a:endParaRPr/>
          </a:p>
        </p:txBody>
      </p:sp>
      <p:sp>
        <p:nvSpPr>
          <p:cNvPr id="79" name="Google Shape;79;p15"/>
          <p:cNvSpPr/>
          <p:nvPr/>
        </p:nvSpPr>
        <p:spPr>
          <a:xfrm>
            <a:off x="1594575" y="3963775"/>
            <a:ext cx="7217700" cy="945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Old Standard TT"/>
                <a:ea typeface="Old Standard TT"/>
                <a:cs typeface="Old Standard TT"/>
                <a:sym typeface="Old Standard TT"/>
              </a:rPr>
              <a:t> Other questions included gaming style and motivations, as well as gender, where they are from, and other identifying criteria</a:t>
            </a:r>
            <a:endParaRPr/>
          </a:p>
        </p:txBody>
      </p:sp>
      <p:sp>
        <p:nvSpPr>
          <p:cNvPr id="80" name="Google Shape;80;p15"/>
          <p:cNvSpPr/>
          <p:nvPr/>
        </p:nvSpPr>
        <p:spPr>
          <a:xfrm>
            <a:off x="1733850" y="1842825"/>
            <a:ext cx="5676300" cy="1886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Our data narrows down the focus to </a:t>
            </a:r>
            <a:r>
              <a:rPr lang="en">
                <a:solidFill>
                  <a:srgbClr val="FFFFFF"/>
                </a:solidFill>
                <a:latin typeface="Old Standard TT"/>
                <a:ea typeface="Old Standard TT"/>
                <a:cs typeface="Old Standard TT"/>
                <a:sym typeface="Old Standard TT"/>
              </a:rPr>
              <a:t>the</a:t>
            </a:r>
            <a:r>
              <a:rPr lang="en">
                <a:solidFill>
                  <a:srgbClr val="FFFFFF"/>
                </a:solidFill>
                <a:latin typeface="Old Standard TT"/>
                <a:ea typeface="Old Standard TT"/>
                <a:cs typeface="Old Standard TT"/>
                <a:sym typeface="Old Standard TT"/>
              </a:rPr>
              <a:t> top six countries in the set:</a:t>
            </a:r>
            <a:endParaRPr>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USA</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Germany</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UK</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Canada</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Netherlands</a:t>
            </a:r>
            <a:endParaRPr>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a:solidFill>
                  <a:srgbClr val="FFFFFF"/>
                </a:solidFill>
                <a:latin typeface="Old Standard TT"/>
                <a:ea typeface="Old Standard TT"/>
                <a:cs typeface="Old Standard TT"/>
                <a:sym typeface="Old Standard TT"/>
              </a:rPr>
              <a:t>France</a:t>
            </a:r>
            <a:endParaRPr>
              <a:solidFill>
                <a:srgbClr val="FF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6"/>
          <p:cNvSpPr txBox="1"/>
          <p:nvPr/>
        </p:nvSpPr>
        <p:spPr>
          <a:xfrm>
            <a:off x="105875" y="57475"/>
            <a:ext cx="3647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rgbClr val="FFFFFF"/>
                </a:solidFill>
                <a:latin typeface="Old Standard TT"/>
                <a:ea typeface="Old Standard TT"/>
                <a:cs typeface="Old Standard TT"/>
                <a:sym typeface="Old Standard TT"/>
              </a:rPr>
              <a:t>W</a:t>
            </a:r>
            <a:r>
              <a:rPr lang="en" sz="4500">
                <a:solidFill>
                  <a:srgbClr val="FFFFFF"/>
                </a:solidFill>
                <a:latin typeface="Old Standard TT"/>
                <a:ea typeface="Old Standard TT"/>
                <a:cs typeface="Old Standard TT"/>
                <a:sym typeface="Old Standard TT"/>
              </a:rPr>
              <a:t>hat</a:t>
            </a:r>
            <a:r>
              <a:rPr lang="en" sz="4500">
                <a:solidFill>
                  <a:srgbClr val="FFFFFF"/>
                </a:solidFill>
                <a:latin typeface="Old Standard TT"/>
                <a:ea typeface="Old Standard TT"/>
                <a:cs typeface="Old Standard TT"/>
                <a:sym typeface="Old Standard TT"/>
              </a:rPr>
              <a:t> games are we playing….</a:t>
            </a:r>
            <a:endParaRPr sz="4500">
              <a:solidFill>
                <a:srgbClr val="FFFFFF"/>
              </a:solidFill>
              <a:latin typeface="Old Standard TT"/>
              <a:ea typeface="Old Standard TT"/>
              <a:cs typeface="Old Standard TT"/>
              <a:sym typeface="Old Standard TT"/>
            </a:endParaRPr>
          </a:p>
        </p:txBody>
      </p:sp>
      <p:sp>
        <p:nvSpPr>
          <p:cNvPr id="86" name="Google Shape;86;p16"/>
          <p:cNvSpPr txBox="1"/>
          <p:nvPr/>
        </p:nvSpPr>
        <p:spPr>
          <a:xfrm>
            <a:off x="5037900" y="2844400"/>
            <a:ext cx="41061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FFFFFF"/>
                </a:solidFill>
                <a:latin typeface="Old Standard TT"/>
                <a:ea typeface="Old Standard TT"/>
                <a:cs typeface="Old Standard TT"/>
                <a:sym typeface="Old Standard TT"/>
              </a:rPr>
              <a:t>a</a:t>
            </a:r>
            <a:r>
              <a:rPr lang="en" sz="4500">
                <a:solidFill>
                  <a:srgbClr val="FFFFFF"/>
                </a:solidFill>
                <a:latin typeface="Old Standard TT"/>
                <a:ea typeface="Old Standard TT"/>
                <a:cs typeface="Old Standard TT"/>
                <a:sym typeface="Old Standard TT"/>
              </a:rPr>
              <a:t>nd how long are we playing for?</a:t>
            </a:r>
            <a:endParaRPr sz="4500">
              <a:solidFill>
                <a:srgbClr val="FF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26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id="91" name="Google Shape;91;p17"/>
          <p:cNvPicPr preferRelativeResize="0"/>
          <p:nvPr/>
        </p:nvPicPr>
        <p:blipFill>
          <a:blip r:embed="rId4">
            <a:alphaModFix/>
          </a:blip>
          <a:stretch>
            <a:fillRect/>
          </a:stretch>
        </p:blipFill>
        <p:spPr>
          <a:xfrm>
            <a:off x="1074125" y="2621150"/>
            <a:ext cx="2124075" cy="1819275"/>
          </a:xfrm>
          <a:prstGeom prst="rect">
            <a:avLst/>
          </a:prstGeom>
          <a:noFill/>
          <a:ln>
            <a:noFill/>
          </a:ln>
        </p:spPr>
      </p:pic>
      <p:sp>
        <p:nvSpPr>
          <p:cNvPr id="92" name="Google Shape;92;p17"/>
          <p:cNvSpPr txBox="1"/>
          <p:nvPr/>
        </p:nvSpPr>
        <p:spPr>
          <a:xfrm>
            <a:off x="162275" y="4357500"/>
            <a:ext cx="35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Popular</a:t>
            </a:r>
            <a:r>
              <a:rPr lang="en" sz="2700">
                <a:solidFill>
                  <a:srgbClr val="FFFFFF"/>
                </a:solidFill>
                <a:latin typeface="Old Standard TT"/>
                <a:ea typeface="Old Standard TT"/>
                <a:cs typeface="Old Standard TT"/>
                <a:sym typeface="Old Standard TT"/>
              </a:rPr>
              <a:t> within the US</a:t>
            </a:r>
            <a:endParaRPr sz="2700">
              <a:solidFill>
                <a:srgbClr val="FFFFFF"/>
              </a:solidFill>
              <a:latin typeface="Old Standard TT"/>
              <a:ea typeface="Old Standard TT"/>
              <a:cs typeface="Old Standard TT"/>
              <a:sym typeface="Old Standard TT"/>
            </a:endParaRPr>
          </a:p>
        </p:txBody>
      </p:sp>
      <p:pic>
        <p:nvPicPr>
          <p:cNvPr id="93" name="Google Shape;93;p17"/>
          <p:cNvPicPr preferRelativeResize="0"/>
          <p:nvPr/>
        </p:nvPicPr>
        <p:blipFill>
          <a:blip r:embed="rId5">
            <a:alphaModFix/>
          </a:blip>
          <a:stretch>
            <a:fillRect/>
          </a:stretch>
        </p:blipFill>
        <p:spPr>
          <a:xfrm>
            <a:off x="930513" y="169875"/>
            <a:ext cx="2411300" cy="2282125"/>
          </a:xfrm>
          <a:prstGeom prst="rect">
            <a:avLst/>
          </a:prstGeom>
          <a:noFill/>
          <a:ln>
            <a:noFill/>
          </a:ln>
        </p:spPr>
      </p:pic>
      <p:pic>
        <p:nvPicPr>
          <p:cNvPr id="94" name="Google Shape;94;p17"/>
          <p:cNvPicPr preferRelativeResize="0"/>
          <p:nvPr/>
        </p:nvPicPr>
        <p:blipFill>
          <a:blip r:embed="rId6">
            <a:alphaModFix/>
          </a:blip>
          <a:stretch>
            <a:fillRect/>
          </a:stretch>
        </p:blipFill>
        <p:spPr>
          <a:xfrm>
            <a:off x="5756438" y="2668363"/>
            <a:ext cx="2076450" cy="1809750"/>
          </a:xfrm>
          <a:prstGeom prst="rect">
            <a:avLst/>
          </a:prstGeom>
          <a:noFill/>
          <a:ln>
            <a:noFill/>
          </a:ln>
        </p:spPr>
      </p:pic>
      <p:pic>
        <p:nvPicPr>
          <p:cNvPr id="95" name="Google Shape;95;p17"/>
          <p:cNvPicPr preferRelativeResize="0"/>
          <p:nvPr/>
        </p:nvPicPr>
        <p:blipFill>
          <a:blip r:embed="rId7">
            <a:alphaModFix/>
          </a:blip>
          <a:stretch>
            <a:fillRect/>
          </a:stretch>
        </p:blipFill>
        <p:spPr>
          <a:xfrm>
            <a:off x="5448238" y="169875"/>
            <a:ext cx="2608118" cy="2339625"/>
          </a:xfrm>
          <a:prstGeom prst="rect">
            <a:avLst/>
          </a:prstGeom>
          <a:noFill/>
          <a:ln>
            <a:noFill/>
          </a:ln>
        </p:spPr>
      </p:pic>
      <p:sp>
        <p:nvSpPr>
          <p:cNvPr id="96" name="Google Shape;96;p17"/>
          <p:cNvSpPr txBox="1"/>
          <p:nvPr/>
        </p:nvSpPr>
        <p:spPr>
          <a:xfrm>
            <a:off x="5090725" y="4357500"/>
            <a:ext cx="35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Popular</a:t>
            </a:r>
            <a:r>
              <a:rPr lang="en" sz="2700">
                <a:solidFill>
                  <a:srgbClr val="FFFFFF"/>
                </a:solidFill>
                <a:latin typeface="Old Standard TT"/>
                <a:ea typeface="Old Standard TT"/>
                <a:cs typeface="Old Standard TT"/>
                <a:sym typeface="Old Standard TT"/>
              </a:rPr>
              <a:t> outside the US</a:t>
            </a:r>
            <a:endParaRPr sz="2700">
              <a:solidFill>
                <a:srgbClr val="FF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4">
            <a:alphaModFix/>
          </a:blip>
          <a:stretch>
            <a:fillRect/>
          </a:stretch>
        </p:blipFill>
        <p:spPr>
          <a:xfrm>
            <a:off x="316537" y="590749"/>
            <a:ext cx="2990126" cy="2984375"/>
          </a:xfrm>
          <a:prstGeom prst="rect">
            <a:avLst/>
          </a:prstGeom>
          <a:noFill/>
          <a:ln>
            <a:noFill/>
          </a:ln>
        </p:spPr>
      </p:pic>
      <p:pic>
        <p:nvPicPr>
          <p:cNvPr id="102" name="Google Shape;102;p18"/>
          <p:cNvPicPr preferRelativeResize="0"/>
          <p:nvPr/>
        </p:nvPicPr>
        <p:blipFill rotWithShape="1">
          <a:blip r:embed="rId5">
            <a:alphaModFix/>
          </a:blip>
          <a:srcRect b="4236" l="11713" r="18106" t="5624"/>
          <a:stretch/>
        </p:blipFill>
        <p:spPr>
          <a:xfrm>
            <a:off x="6079375" y="1687400"/>
            <a:ext cx="2816000" cy="2823372"/>
          </a:xfrm>
          <a:prstGeom prst="rect">
            <a:avLst/>
          </a:prstGeom>
          <a:noFill/>
          <a:ln>
            <a:noFill/>
          </a:ln>
        </p:spPr>
      </p:pic>
      <p:sp>
        <p:nvSpPr>
          <p:cNvPr id="103" name="Google Shape;103;p18"/>
          <p:cNvSpPr txBox="1"/>
          <p:nvPr/>
        </p:nvSpPr>
        <p:spPr>
          <a:xfrm>
            <a:off x="316525" y="4193275"/>
            <a:ext cx="35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Popular</a:t>
            </a:r>
            <a:r>
              <a:rPr lang="en" sz="2700">
                <a:solidFill>
                  <a:srgbClr val="FFFFFF"/>
                </a:solidFill>
                <a:latin typeface="Old Standard TT"/>
                <a:ea typeface="Old Standard TT"/>
                <a:cs typeface="Old Standard TT"/>
                <a:sym typeface="Old Standard TT"/>
              </a:rPr>
              <a:t> within the US</a:t>
            </a:r>
            <a:endParaRPr sz="2700">
              <a:solidFill>
                <a:srgbClr val="FFFFFF"/>
              </a:solidFill>
              <a:latin typeface="Old Standard TT"/>
              <a:ea typeface="Old Standard TT"/>
              <a:cs typeface="Old Standard TT"/>
              <a:sym typeface="Old Standard TT"/>
            </a:endParaRPr>
          </a:p>
        </p:txBody>
      </p:sp>
      <p:sp>
        <p:nvSpPr>
          <p:cNvPr id="104" name="Google Shape;104;p18"/>
          <p:cNvSpPr txBox="1"/>
          <p:nvPr/>
        </p:nvSpPr>
        <p:spPr>
          <a:xfrm>
            <a:off x="135875" y="0"/>
            <a:ext cx="350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With League of Legends</a:t>
            </a:r>
            <a:endParaRPr sz="2700">
              <a:solidFill>
                <a:srgbClr val="FFFFFF"/>
              </a:solidFill>
              <a:latin typeface="Old Standard TT"/>
              <a:ea typeface="Old Standard TT"/>
              <a:cs typeface="Old Standard TT"/>
              <a:sym typeface="Old Standard TT"/>
            </a:endParaRPr>
          </a:p>
        </p:txBody>
      </p:sp>
      <p:sp>
        <p:nvSpPr>
          <p:cNvPr id="105" name="Google Shape;105;p18"/>
          <p:cNvSpPr txBox="1"/>
          <p:nvPr/>
        </p:nvSpPr>
        <p:spPr>
          <a:xfrm>
            <a:off x="4811875" y="1087925"/>
            <a:ext cx="426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FFFF"/>
                </a:solidFill>
                <a:latin typeface="Old Standard TT"/>
                <a:ea typeface="Old Standard TT"/>
                <a:cs typeface="Old Standard TT"/>
                <a:sym typeface="Old Standard TT"/>
              </a:rPr>
              <a:t>Without League of Legends</a:t>
            </a:r>
            <a:endParaRPr sz="2700">
              <a:solidFill>
                <a:srgbClr val="FFFFFF"/>
              </a:solidFill>
              <a:latin typeface="Old Standard TT"/>
              <a:ea typeface="Old Standard TT"/>
              <a:cs typeface="Old Standard TT"/>
              <a:sym typeface="Old Standard TT"/>
            </a:endParaRPr>
          </a:p>
        </p:txBody>
      </p:sp>
      <p:pic>
        <p:nvPicPr>
          <p:cNvPr id="106" name="Google Shape;106;p18"/>
          <p:cNvPicPr preferRelativeResize="0"/>
          <p:nvPr/>
        </p:nvPicPr>
        <p:blipFill rotWithShape="1">
          <a:blip r:embed="rId6">
            <a:alphaModFix/>
          </a:blip>
          <a:srcRect b="30535" l="89668" r="0" t="43113"/>
          <a:stretch/>
        </p:blipFill>
        <p:spPr>
          <a:xfrm>
            <a:off x="3367400" y="611838"/>
            <a:ext cx="1204599" cy="1959925"/>
          </a:xfrm>
          <a:prstGeom prst="rect">
            <a:avLst/>
          </a:prstGeom>
          <a:noFill/>
          <a:ln>
            <a:noFill/>
          </a:ln>
        </p:spPr>
      </p:pic>
      <p:pic>
        <p:nvPicPr>
          <p:cNvPr id="107" name="Google Shape;107;p18"/>
          <p:cNvPicPr preferRelativeResize="0"/>
          <p:nvPr/>
        </p:nvPicPr>
        <p:blipFill>
          <a:blip r:embed="rId7">
            <a:alphaModFix/>
          </a:blip>
          <a:stretch>
            <a:fillRect/>
          </a:stretch>
        </p:blipFill>
        <p:spPr>
          <a:xfrm>
            <a:off x="4910650" y="2894325"/>
            <a:ext cx="1115900" cy="161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4">
            <a:alphaModFix/>
          </a:blip>
          <a:srcRect b="0" l="7525" r="46023" t="8164"/>
          <a:stretch/>
        </p:blipFill>
        <p:spPr>
          <a:xfrm>
            <a:off x="5834200" y="669200"/>
            <a:ext cx="3182775" cy="3274851"/>
          </a:xfrm>
          <a:prstGeom prst="rect">
            <a:avLst/>
          </a:prstGeom>
          <a:noFill/>
          <a:ln>
            <a:noFill/>
          </a:ln>
        </p:spPr>
      </p:pic>
      <p:pic>
        <p:nvPicPr>
          <p:cNvPr id="113" name="Google Shape;113;p19"/>
          <p:cNvPicPr preferRelativeResize="0"/>
          <p:nvPr/>
        </p:nvPicPr>
        <p:blipFill>
          <a:blip r:embed="rId5">
            <a:alphaModFix/>
          </a:blip>
          <a:stretch>
            <a:fillRect/>
          </a:stretch>
        </p:blipFill>
        <p:spPr>
          <a:xfrm>
            <a:off x="93525" y="669200"/>
            <a:ext cx="3144975" cy="3165425"/>
          </a:xfrm>
          <a:prstGeom prst="rect">
            <a:avLst/>
          </a:prstGeom>
          <a:noFill/>
          <a:ln>
            <a:noFill/>
          </a:ln>
        </p:spPr>
      </p:pic>
      <p:sp>
        <p:nvSpPr>
          <p:cNvPr id="114" name="Google Shape;114;p19"/>
          <p:cNvSpPr txBox="1"/>
          <p:nvPr/>
        </p:nvSpPr>
        <p:spPr>
          <a:xfrm>
            <a:off x="2525900" y="4472650"/>
            <a:ext cx="3827400" cy="600300"/>
          </a:xfrm>
          <a:prstGeom prst="rect">
            <a:avLst/>
          </a:prstGeom>
          <a:gradFill>
            <a:gsLst>
              <a:gs pos="0">
                <a:srgbClr val="F2F2F2"/>
              </a:gs>
              <a:gs pos="100000">
                <a:srgbClr val="A6A6A6"/>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Old Standard TT"/>
                <a:ea typeface="Old Standard TT"/>
                <a:cs typeface="Old Standard TT"/>
                <a:sym typeface="Old Standard TT"/>
              </a:rPr>
              <a:t>Popular</a:t>
            </a:r>
            <a:r>
              <a:rPr b="1" lang="en" sz="2700">
                <a:solidFill>
                  <a:srgbClr val="FFFFFF"/>
                </a:solidFill>
                <a:latin typeface="Old Standard TT"/>
                <a:ea typeface="Old Standard TT"/>
                <a:cs typeface="Old Standard TT"/>
                <a:sym typeface="Old Standard TT"/>
              </a:rPr>
              <a:t> outside the US</a:t>
            </a:r>
            <a:endParaRPr b="1" sz="2700">
              <a:solidFill>
                <a:srgbClr val="FFFFFF"/>
              </a:solidFill>
              <a:latin typeface="Old Standard TT"/>
              <a:ea typeface="Old Standard TT"/>
              <a:cs typeface="Old Standard TT"/>
              <a:sym typeface="Old Standard TT"/>
            </a:endParaRPr>
          </a:p>
        </p:txBody>
      </p:sp>
      <p:sp>
        <p:nvSpPr>
          <p:cNvPr id="115" name="Google Shape;115;p19"/>
          <p:cNvSpPr txBox="1"/>
          <p:nvPr/>
        </p:nvSpPr>
        <p:spPr>
          <a:xfrm>
            <a:off x="9938" y="0"/>
            <a:ext cx="3506700" cy="5541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With League of Legends</a:t>
            </a:r>
            <a:endParaRPr sz="2700">
              <a:solidFill>
                <a:srgbClr val="FFFFFF"/>
              </a:solidFill>
              <a:latin typeface="Old Standard TT"/>
              <a:ea typeface="Old Standard TT"/>
              <a:cs typeface="Old Standard TT"/>
              <a:sym typeface="Old Standard TT"/>
            </a:endParaRPr>
          </a:p>
        </p:txBody>
      </p:sp>
      <p:sp>
        <p:nvSpPr>
          <p:cNvPr id="116" name="Google Shape;116;p19"/>
          <p:cNvSpPr txBox="1"/>
          <p:nvPr/>
        </p:nvSpPr>
        <p:spPr>
          <a:xfrm>
            <a:off x="5266800" y="0"/>
            <a:ext cx="3877200" cy="554100"/>
          </a:xfrm>
          <a:prstGeom prst="rect">
            <a:avLst/>
          </a:prstGeom>
          <a:gradFill>
            <a:gsLst>
              <a:gs pos="0">
                <a:srgbClr val="F2F2F2"/>
              </a:gs>
              <a:gs pos="100000">
                <a:srgbClr val="A6A6A6"/>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Old Standard TT"/>
                <a:ea typeface="Old Standard TT"/>
                <a:cs typeface="Old Standard TT"/>
                <a:sym typeface="Old Standard TT"/>
              </a:rPr>
              <a:t>Without League of Legends</a:t>
            </a:r>
            <a:endParaRPr sz="2700">
              <a:solidFill>
                <a:srgbClr val="FFFFFF"/>
              </a:solidFill>
              <a:latin typeface="Old Standard TT"/>
              <a:ea typeface="Old Standard TT"/>
              <a:cs typeface="Old Standard TT"/>
              <a:sym typeface="Old Standard TT"/>
            </a:endParaRPr>
          </a:p>
        </p:txBody>
      </p:sp>
      <p:pic>
        <p:nvPicPr>
          <p:cNvPr id="117" name="Google Shape;117;p19"/>
          <p:cNvPicPr preferRelativeResize="0"/>
          <p:nvPr/>
        </p:nvPicPr>
        <p:blipFill rotWithShape="1">
          <a:blip r:embed="rId6">
            <a:alphaModFix/>
          </a:blip>
          <a:srcRect b="32136" l="85722" r="388" t="37767"/>
          <a:stretch/>
        </p:blipFill>
        <p:spPr>
          <a:xfrm>
            <a:off x="4564200" y="669200"/>
            <a:ext cx="1270001" cy="1432275"/>
          </a:xfrm>
          <a:prstGeom prst="rect">
            <a:avLst/>
          </a:prstGeom>
          <a:noFill/>
          <a:ln>
            <a:noFill/>
          </a:ln>
        </p:spPr>
      </p:pic>
      <p:pic>
        <p:nvPicPr>
          <p:cNvPr id="118" name="Google Shape;118;p19"/>
          <p:cNvPicPr preferRelativeResize="0"/>
          <p:nvPr/>
        </p:nvPicPr>
        <p:blipFill rotWithShape="1">
          <a:blip r:embed="rId7">
            <a:alphaModFix/>
          </a:blip>
          <a:srcRect b="29173" l="85447" r="0" t="37386"/>
          <a:stretch/>
        </p:blipFill>
        <p:spPr>
          <a:xfrm>
            <a:off x="3273775" y="2372375"/>
            <a:ext cx="1330675" cy="151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txBox="1"/>
          <p:nvPr/>
        </p:nvSpPr>
        <p:spPr>
          <a:xfrm>
            <a:off x="0" y="0"/>
            <a:ext cx="2822400" cy="985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600">
                <a:solidFill>
                  <a:srgbClr val="FFFFFF"/>
                </a:solidFill>
                <a:latin typeface="Old Standard TT"/>
                <a:ea typeface="Old Standard TT"/>
                <a:cs typeface="Old Standard TT"/>
                <a:sym typeface="Old Standard TT"/>
              </a:rPr>
              <a:t>Time Spent </a:t>
            </a:r>
            <a:endParaRPr b="1" sz="2600">
              <a:solidFill>
                <a:srgbClr val="FFFFFF"/>
              </a:solidFill>
              <a:latin typeface="Old Standard TT"/>
              <a:ea typeface="Old Standard TT"/>
              <a:cs typeface="Old Standard TT"/>
              <a:sym typeface="Old Standard TT"/>
            </a:endParaRPr>
          </a:p>
          <a:p>
            <a:pPr indent="0" lvl="0" marL="0" rtl="0" algn="r">
              <a:spcBef>
                <a:spcPts val="0"/>
              </a:spcBef>
              <a:spcAft>
                <a:spcPts val="0"/>
              </a:spcAft>
              <a:buNone/>
            </a:pPr>
            <a:r>
              <a:rPr b="1" lang="en" sz="2600">
                <a:solidFill>
                  <a:srgbClr val="FFFFFF"/>
                </a:solidFill>
                <a:latin typeface="Old Standard TT"/>
                <a:ea typeface="Old Standard TT"/>
                <a:cs typeface="Old Standard TT"/>
                <a:sym typeface="Old Standard TT"/>
              </a:rPr>
              <a:t>in Video Games</a:t>
            </a:r>
            <a:endParaRPr b="1" sz="2900">
              <a:solidFill>
                <a:srgbClr val="FFFFFF"/>
              </a:solidFill>
              <a:latin typeface="Old Standard TT"/>
              <a:ea typeface="Old Standard TT"/>
              <a:cs typeface="Old Standard TT"/>
              <a:sym typeface="Old Standard TT"/>
            </a:endParaRPr>
          </a:p>
        </p:txBody>
      </p:sp>
      <p:pic>
        <p:nvPicPr>
          <p:cNvPr id="124" name="Google Shape;124;p20"/>
          <p:cNvPicPr preferRelativeResize="0"/>
          <p:nvPr/>
        </p:nvPicPr>
        <p:blipFill>
          <a:blip r:embed="rId4">
            <a:alphaModFix amt="44000"/>
          </a:blip>
          <a:stretch>
            <a:fillRect/>
          </a:stretch>
        </p:blipFill>
        <p:spPr>
          <a:xfrm>
            <a:off x="6267550" y="3105575"/>
            <a:ext cx="2551874" cy="1977000"/>
          </a:xfrm>
          <a:prstGeom prst="rect">
            <a:avLst/>
          </a:prstGeom>
          <a:noFill/>
          <a:ln>
            <a:noFill/>
          </a:ln>
        </p:spPr>
      </p:pic>
      <p:pic>
        <p:nvPicPr>
          <p:cNvPr id="125" name="Google Shape;125;p20"/>
          <p:cNvPicPr preferRelativeResize="0"/>
          <p:nvPr/>
        </p:nvPicPr>
        <p:blipFill>
          <a:blip r:embed="rId5">
            <a:alphaModFix/>
          </a:blip>
          <a:stretch>
            <a:fillRect/>
          </a:stretch>
        </p:blipFill>
        <p:spPr>
          <a:xfrm>
            <a:off x="0" y="951300"/>
            <a:ext cx="5941900" cy="3434275"/>
          </a:xfrm>
          <a:prstGeom prst="rect">
            <a:avLst/>
          </a:prstGeom>
          <a:noFill/>
          <a:ln>
            <a:noFill/>
          </a:ln>
        </p:spPr>
      </p:pic>
      <p:pic>
        <p:nvPicPr>
          <p:cNvPr id="126" name="Google Shape;126;p20"/>
          <p:cNvPicPr preferRelativeResize="0"/>
          <p:nvPr/>
        </p:nvPicPr>
        <p:blipFill rotWithShape="1">
          <a:blip r:embed="rId6">
            <a:alphaModFix/>
          </a:blip>
          <a:srcRect b="1040" l="0" r="0" t="-1040"/>
          <a:stretch/>
        </p:blipFill>
        <p:spPr>
          <a:xfrm>
            <a:off x="0" y="951300"/>
            <a:ext cx="5993699" cy="3398074"/>
          </a:xfrm>
          <a:prstGeom prst="rect">
            <a:avLst/>
          </a:prstGeom>
          <a:noFill/>
          <a:ln>
            <a:noFill/>
          </a:ln>
        </p:spPr>
      </p:pic>
      <p:sp>
        <p:nvSpPr>
          <p:cNvPr id="127" name="Google Shape;127;p20"/>
          <p:cNvSpPr txBox="1"/>
          <p:nvPr/>
        </p:nvSpPr>
        <p:spPr>
          <a:xfrm>
            <a:off x="162275" y="4543775"/>
            <a:ext cx="3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Old Standard TT"/>
                <a:ea typeface="Old Standard TT"/>
                <a:cs typeface="Old Standard TT"/>
                <a:sym typeface="Old Standard TT"/>
              </a:rPr>
              <a:t>TIME PLAYED IN USA</a:t>
            </a:r>
            <a:endParaRPr sz="2300">
              <a:solidFill>
                <a:srgbClr val="FFFFFF"/>
              </a:solidFill>
              <a:latin typeface="Old Standard TT"/>
              <a:ea typeface="Old Standard TT"/>
              <a:cs typeface="Old Standard TT"/>
              <a:sym typeface="Old Standard TT"/>
            </a:endParaRPr>
          </a:p>
        </p:txBody>
      </p:sp>
      <p:sp>
        <p:nvSpPr>
          <p:cNvPr id="128" name="Google Shape;128;p20"/>
          <p:cNvSpPr txBox="1"/>
          <p:nvPr/>
        </p:nvSpPr>
        <p:spPr>
          <a:xfrm>
            <a:off x="162275" y="4543775"/>
            <a:ext cx="4635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Old Standard TT"/>
                <a:ea typeface="Old Standard TT"/>
                <a:cs typeface="Old Standard TT"/>
                <a:sym typeface="Old Standard TT"/>
              </a:rPr>
              <a:t>TIME PLAYED OUTSIDE USA</a:t>
            </a:r>
            <a:endParaRPr sz="2300">
              <a:solidFill>
                <a:srgbClr val="FFFFFF"/>
              </a:solidFill>
              <a:latin typeface="Old Standard TT"/>
              <a:ea typeface="Old Standard TT"/>
              <a:cs typeface="Old Standard TT"/>
              <a:sym typeface="Old Standard T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1"/>
          <p:cNvSpPr txBox="1"/>
          <p:nvPr/>
        </p:nvSpPr>
        <p:spPr>
          <a:xfrm>
            <a:off x="141125" y="4494400"/>
            <a:ext cx="869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FFFFFF"/>
                </a:solidFill>
                <a:latin typeface="Old Standard TT"/>
                <a:ea typeface="Old Standard TT"/>
                <a:cs typeface="Old Standard TT"/>
                <a:sym typeface="Old Standard TT"/>
              </a:rPr>
              <a:t>Time Spent in Video Games</a:t>
            </a:r>
            <a:endParaRPr b="1" sz="2900">
              <a:solidFill>
                <a:srgbClr val="FFFFFF"/>
              </a:solidFill>
              <a:latin typeface="Old Standard TT"/>
              <a:ea typeface="Old Standard TT"/>
              <a:cs typeface="Old Standard TT"/>
              <a:sym typeface="Old Standard TT"/>
            </a:endParaRPr>
          </a:p>
        </p:txBody>
      </p:sp>
      <p:sp>
        <p:nvSpPr>
          <p:cNvPr id="134" name="Google Shape;134;p21"/>
          <p:cNvSpPr txBox="1"/>
          <p:nvPr/>
        </p:nvSpPr>
        <p:spPr>
          <a:xfrm>
            <a:off x="451550" y="67725"/>
            <a:ext cx="355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Old Standard TT"/>
                <a:ea typeface="Old Standard TT"/>
                <a:cs typeface="Old Standard TT"/>
                <a:sym typeface="Old Standard TT"/>
              </a:rPr>
              <a:t>TIME PLAYED IN USA</a:t>
            </a:r>
            <a:endParaRPr sz="2300">
              <a:solidFill>
                <a:srgbClr val="FFFFFF"/>
              </a:solidFill>
              <a:latin typeface="Old Standard TT"/>
              <a:ea typeface="Old Standard TT"/>
              <a:cs typeface="Old Standard TT"/>
              <a:sym typeface="Old Standard TT"/>
            </a:endParaRPr>
          </a:p>
        </p:txBody>
      </p:sp>
      <p:sp>
        <p:nvSpPr>
          <p:cNvPr id="135" name="Google Shape;135;p21"/>
          <p:cNvSpPr txBox="1"/>
          <p:nvPr/>
        </p:nvSpPr>
        <p:spPr>
          <a:xfrm>
            <a:off x="4296788" y="39500"/>
            <a:ext cx="4635600" cy="538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300">
                <a:solidFill>
                  <a:srgbClr val="FFFFFF"/>
                </a:solidFill>
                <a:latin typeface="Old Standard TT"/>
                <a:ea typeface="Old Standard TT"/>
                <a:cs typeface="Old Standard TT"/>
                <a:sym typeface="Old Standard TT"/>
              </a:rPr>
              <a:t>TIME PLAYED OUTSIDE USA</a:t>
            </a:r>
            <a:endParaRPr sz="2300">
              <a:solidFill>
                <a:srgbClr val="FFFFFF"/>
              </a:solidFill>
              <a:latin typeface="Old Standard TT"/>
              <a:ea typeface="Old Standard TT"/>
              <a:cs typeface="Old Standard TT"/>
              <a:sym typeface="Old Standard TT"/>
            </a:endParaRPr>
          </a:p>
        </p:txBody>
      </p:sp>
      <p:pic>
        <p:nvPicPr>
          <p:cNvPr id="136" name="Google Shape;136;p21"/>
          <p:cNvPicPr preferRelativeResize="0"/>
          <p:nvPr/>
        </p:nvPicPr>
        <p:blipFill>
          <a:blip r:embed="rId4">
            <a:alphaModFix/>
          </a:blip>
          <a:stretch>
            <a:fillRect/>
          </a:stretch>
        </p:blipFill>
        <p:spPr>
          <a:xfrm>
            <a:off x="0" y="606525"/>
            <a:ext cx="4367375" cy="3375525"/>
          </a:xfrm>
          <a:prstGeom prst="rect">
            <a:avLst/>
          </a:prstGeom>
          <a:noFill/>
          <a:ln>
            <a:noFill/>
          </a:ln>
        </p:spPr>
      </p:pic>
      <p:pic>
        <p:nvPicPr>
          <p:cNvPr id="137" name="Google Shape;137;p21"/>
          <p:cNvPicPr preferRelativeResize="0"/>
          <p:nvPr/>
        </p:nvPicPr>
        <p:blipFill>
          <a:blip r:embed="rId5">
            <a:alphaModFix/>
          </a:blip>
          <a:stretch>
            <a:fillRect/>
          </a:stretch>
        </p:blipFill>
        <p:spPr>
          <a:xfrm>
            <a:off x="4526850" y="634750"/>
            <a:ext cx="4471825" cy="3396982"/>
          </a:xfrm>
          <a:prstGeom prst="rect">
            <a:avLst/>
          </a:prstGeom>
          <a:noFill/>
          <a:ln>
            <a:noFill/>
          </a:ln>
        </p:spPr>
      </p:pic>
      <p:pic>
        <p:nvPicPr>
          <p:cNvPr id="138" name="Google Shape;138;p21"/>
          <p:cNvPicPr preferRelativeResize="0"/>
          <p:nvPr/>
        </p:nvPicPr>
        <p:blipFill>
          <a:blip r:embed="rId6">
            <a:alphaModFix/>
          </a:blip>
          <a:stretch>
            <a:fillRect/>
          </a:stretch>
        </p:blipFill>
        <p:spPr>
          <a:xfrm>
            <a:off x="3655700" y="634750"/>
            <a:ext cx="641102" cy="3138525"/>
          </a:xfrm>
          <a:prstGeom prst="rect">
            <a:avLst/>
          </a:prstGeom>
          <a:noFill/>
          <a:ln>
            <a:noFill/>
          </a:ln>
        </p:spPr>
      </p:pic>
      <p:pic>
        <p:nvPicPr>
          <p:cNvPr id="139" name="Google Shape;139;p21"/>
          <p:cNvPicPr preferRelativeResize="0"/>
          <p:nvPr/>
        </p:nvPicPr>
        <p:blipFill>
          <a:blip r:embed="rId7">
            <a:alphaModFix/>
          </a:blip>
          <a:stretch>
            <a:fillRect/>
          </a:stretch>
        </p:blipFill>
        <p:spPr>
          <a:xfrm>
            <a:off x="8425350" y="634750"/>
            <a:ext cx="573325" cy="303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